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Lst>
  <p:notesMasterIdLst>
    <p:notesMasterId r:id="rId14"/>
  </p:notesMasterIdLst>
  <p:sldIdLst>
    <p:sldId id="256" r:id="rId2"/>
    <p:sldId id="257" r:id="rId3"/>
    <p:sldId id="268" r:id="rId4"/>
    <p:sldId id="259" r:id="rId5"/>
    <p:sldId id="274" r:id="rId6"/>
    <p:sldId id="262" r:id="rId7"/>
    <p:sldId id="269" r:id="rId8"/>
    <p:sldId id="275" r:id="rId9"/>
    <p:sldId id="264" r:id="rId10"/>
    <p:sldId id="266" r:id="rId11"/>
    <p:sldId id="276" r:id="rId12"/>
    <p:sldId id="27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0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88545" autoAdjust="0"/>
  </p:normalViewPr>
  <p:slideViewPr>
    <p:cSldViewPr snapToGrid="0">
      <p:cViewPr varScale="1">
        <p:scale>
          <a:sx n="142" d="100"/>
          <a:sy n="142" d="100"/>
        </p:scale>
        <p:origin x="9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828ADC-A142-49C7-8520-5209868307F7}" type="datetimeFigureOut">
              <a:rPr lang="fr-FR" smtClean="0"/>
              <a:t>14/08/2022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36E55-8407-4F58-AA2A-BEB8880D9286}" type="slidenum">
              <a:rPr lang="fr-FR" smtClean="0"/>
              <a:t>‹N°›</a:t>
            </a:fld>
            <a:endParaRPr lang="fr-FR"/>
          </a:p>
        </p:txBody>
      </p:sp>
    </p:spTree>
    <p:extLst>
      <p:ext uri="{BB962C8B-B14F-4D97-AF65-F5344CB8AC3E}">
        <p14:creationId xmlns:p14="http://schemas.microsoft.com/office/powerpoint/2010/main" val="76144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Images </a:t>
            </a:r>
            <a:r>
              <a:rPr lang="fr-FR"/>
              <a:t>pixabay</a:t>
            </a:r>
          </a:p>
        </p:txBody>
      </p:sp>
      <p:sp>
        <p:nvSpPr>
          <p:cNvPr id="4" name="Espace réservé du numéro de diapositive 3"/>
          <p:cNvSpPr>
            <a:spLocks noGrp="1"/>
          </p:cNvSpPr>
          <p:nvPr>
            <p:ph type="sldNum" sz="quarter" idx="5"/>
          </p:nvPr>
        </p:nvSpPr>
        <p:spPr/>
        <p:txBody>
          <a:bodyPr/>
          <a:lstStyle/>
          <a:p>
            <a:fld id="{59A36E55-8407-4F58-AA2A-BEB8880D9286}" type="slidenum">
              <a:rPr lang="fr-FR" smtClean="0"/>
              <a:t>12</a:t>
            </a:fld>
            <a:endParaRPr lang="fr-FR"/>
          </a:p>
        </p:txBody>
      </p:sp>
    </p:spTree>
    <p:extLst>
      <p:ext uri="{BB962C8B-B14F-4D97-AF65-F5344CB8AC3E}">
        <p14:creationId xmlns:p14="http://schemas.microsoft.com/office/powerpoint/2010/main" val="18327478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01F20DA9-AA62-4B25-922F-3FB246D96833}"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540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85911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6695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394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474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544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7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48550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6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1267220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C043A1C-6467-4587-8424-54B898C831D4}" type="datetimeFigureOut">
              <a:rPr lang="fr-FR" smtClean="0"/>
              <a:t>14/08/2022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1F20DA9-AA62-4B25-922F-3FB246D96833}"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89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C043A1C-6467-4587-8424-54B898C831D4}" type="datetimeFigureOut">
              <a:rPr lang="fr-FR" smtClean="0"/>
              <a:t>14/08/2022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56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43A1C-6467-4587-8424-54B898C831D4}" type="datetimeFigureOut">
              <a:rPr lang="fr-FR" smtClean="0"/>
              <a:t>14/08/2022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9929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313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36609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043A1C-6467-4587-8424-54B898C831D4}" type="datetimeFigureOut">
              <a:rPr lang="fr-FR" smtClean="0"/>
              <a:t>14/08/2022</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20DA9-AA62-4B25-922F-3FB246D96833}" type="slidenum">
              <a:rPr lang="fr-FR" smtClean="0"/>
              <a:t>‹N°›</a:t>
            </a:fld>
            <a:endParaRPr lang="fr-FR"/>
          </a:p>
        </p:txBody>
      </p:sp>
    </p:spTree>
    <p:extLst>
      <p:ext uri="{BB962C8B-B14F-4D97-AF65-F5344CB8AC3E}">
        <p14:creationId xmlns:p14="http://schemas.microsoft.com/office/powerpoint/2010/main" val="523999438"/>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C4752E-52BB-4796-ACA7-02EC9CDB9B62}"/>
              </a:ext>
            </a:extLst>
          </p:cNvPr>
          <p:cNvSpPr>
            <a:spLocks noGrp="1"/>
          </p:cNvSpPr>
          <p:nvPr>
            <p:ph type="ctrTitle"/>
          </p:nvPr>
        </p:nvSpPr>
        <p:spPr/>
        <p:txBody>
          <a:bodyPr/>
          <a:lstStyle/>
          <a:p>
            <a:r>
              <a:rPr lang="fr-FR" sz="6000" dirty="0">
                <a:latin typeface="Calibri" panose="020F0502020204030204" pitchFamily="34" charset="0"/>
                <a:cs typeface="Calibri" panose="020F0502020204030204" pitchFamily="34" charset="0"/>
              </a:rPr>
              <a:t>Gagne ton chapitre !</a:t>
            </a:r>
          </a:p>
        </p:txBody>
      </p:sp>
      <p:pic>
        <p:nvPicPr>
          <p:cNvPr id="6" name="Image 5">
            <a:extLst>
              <a:ext uri="{FF2B5EF4-FFF2-40B4-BE49-F238E27FC236}">
                <a16:creationId xmlns:a16="http://schemas.microsoft.com/office/drawing/2014/main" id="{9A7827A4-C8FC-4472-8B80-1A871E526090}"/>
              </a:ext>
            </a:extLst>
          </p:cNvPr>
          <p:cNvPicPr>
            <a:picLocks noChangeAspect="1"/>
          </p:cNvPicPr>
          <p:nvPr/>
        </p:nvPicPr>
        <p:blipFill rotWithShape="1">
          <a:blip r:embed="rId2"/>
          <a:srcRect l="32112" r="32112" b="24356"/>
          <a:stretch/>
        </p:blipFill>
        <p:spPr>
          <a:xfrm>
            <a:off x="5095460" y="3633721"/>
            <a:ext cx="2001079" cy="1547879"/>
          </a:xfrm>
          <a:prstGeom prst="rect">
            <a:avLst/>
          </a:prstGeom>
        </p:spPr>
      </p:pic>
    </p:spTree>
    <p:extLst>
      <p:ext uri="{BB962C8B-B14F-4D97-AF65-F5344CB8AC3E}">
        <p14:creationId xmlns:p14="http://schemas.microsoft.com/office/powerpoint/2010/main" val="3935047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ACA279C-EA7D-4FB3-B0E9-3B3259388219}"/>
              </a:ext>
            </a:extLst>
          </p:cNvPr>
          <p:cNvSpPr/>
          <p:nvPr/>
        </p:nvSpPr>
        <p:spPr>
          <a:xfrm>
            <a:off x="987287" y="838874"/>
            <a:ext cx="10217426" cy="4972900"/>
          </a:xfrm>
          <a:prstGeom prst="rect">
            <a:avLst/>
          </a:prstGeom>
        </p:spPr>
        <p:txBody>
          <a:bodyPr wrap="square">
            <a:spAutoFit/>
          </a:bodyPr>
          <a:lstStyle/>
          <a:p>
            <a:pPr algn="ctr">
              <a:lnSpc>
                <a:spcPct val="150000"/>
              </a:lnSpc>
              <a:spcAft>
                <a:spcPts val="800"/>
              </a:spcAft>
            </a:pPr>
            <a:r>
              <a:rPr lang="fr-FR" sz="3200" dirty="0">
                <a:latin typeface="Calibri" panose="020F0502020204030204" pitchFamily="34" charset="0"/>
                <a:ea typeface="Calibri" panose="020F0502020204030204" pitchFamily="34" charset="0"/>
                <a:cs typeface="Times New Roman" panose="02020603050405020304" pitchFamily="18" charset="0"/>
              </a:rPr>
              <a:t> </a:t>
            </a:r>
            <a:r>
              <a:rPr lang="fr-FR" sz="3200" b="1" dirty="0">
                <a:latin typeface="Calibri" panose="020F0502020204030204" pitchFamily="34" charset="0"/>
                <a:ea typeface="Calibri" panose="020F0502020204030204" pitchFamily="34" charset="0"/>
                <a:cs typeface="Times New Roman" panose="02020603050405020304" pitchFamily="18" charset="0"/>
              </a:rPr>
              <a:t>À table</a:t>
            </a:r>
            <a:endParaRPr lang="fr-FR" sz="3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Il faut de grandes réserves de nourriture pour tout ce monde, mais tous ne mangent pas la même chose : de la viande avec beaucoup de sauce pour le seigneur et sa cour, mais plutôt du pain, des céréales, des légumes et des fèves pour les paysans des alentours.</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Afin de conserver les aliments, on les sèche, on les plonge dans le sel ou on les fume. Quand on est assez riche pour en acheter, on utilise des épices, comme du poivre ou de la muscade.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La fourchette n’ayant pas été inventée, on coupe la viande avec un couteau, on la pose sur du pain, puis on mange avec les doigts !</a:t>
            </a:r>
          </a:p>
        </p:txBody>
      </p:sp>
    </p:spTree>
    <p:extLst>
      <p:ext uri="{BB962C8B-B14F-4D97-AF65-F5344CB8AC3E}">
        <p14:creationId xmlns:p14="http://schemas.microsoft.com/office/powerpoint/2010/main" val="2955272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622508F8-C4FD-4142-A2E6-9360DD63B626}"/>
              </a:ext>
            </a:extLst>
          </p:cNvPr>
          <p:cNvPicPr>
            <a:picLocks noChangeAspect="1"/>
          </p:cNvPicPr>
          <p:nvPr/>
        </p:nvPicPr>
        <p:blipFill rotWithShape="1">
          <a:blip r:embed="rId2">
            <a:extLst>
              <a:ext uri="{28A0092B-C50C-407E-A947-70E740481C1C}">
                <a14:useLocalDpi xmlns:a14="http://schemas.microsoft.com/office/drawing/2010/main" val="0"/>
              </a:ext>
            </a:extLst>
          </a:blip>
          <a:srcRect l="13065" r="10080"/>
          <a:stretch/>
        </p:blipFill>
        <p:spPr>
          <a:xfrm>
            <a:off x="1410929" y="685800"/>
            <a:ext cx="9370142" cy="5486400"/>
          </a:xfrm>
          <a:prstGeom prst="rect">
            <a:avLst/>
          </a:prstGeom>
        </p:spPr>
      </p:pic>
      <p:sp>
        <p:nvSpPr>
          <p:cNvPr id="2" name="ZoneTexte 6">
            <a:extLst>
              <a:ext uri="{FF2B5EF4-FFF2-40B4-BE49-F238E27FC236}">
                <a16:creationId xmlns:a16="http://schemas.microsoft.com/office/drawing/2014/main" id="{5B8DE71C-E1B1-FD8A-9D66-6F2771C93B3C}"/>
              </a:ext>
            </a:extLst>
          </p:cNvPr>
          <p:cNvSpPr txBox="1"/>
          <p:nvPr/>
        </p:nvSpPr>
        <p:spPr>
          <a:xfrm>
            <a:off x="2321044" y="6314838"/>
            <a:ext cx="7827818" cy="54316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Les Châteaux forts, les forteresses de Moyen-Âge</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Claire L’</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Hoer</a:t>
            </a:r>
            <a:r>
              <a:rPr lang="fr-FR" sz="1400" dirty="0">
                <a:effectLst/>
                <a:latin typeface="Calibri" panose="020F0502020204030204" pitchFamily="34" charset="0"/>
                <a:ea typeface="Calibri" panose="020F0502020204030204" pitchFamily="34" charset="0"/>
                <a:cs typeface="Times New Roman" panose="02020603050405020304" pitchFamily="18" charset="0"/>
              </a:rPr>
              <a: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et Mathieu Ferret, 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2019.</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27664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BDC329C-742C-4E20-A764-AD75ACCC38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7651" y="920347"/>
            <a:ext cx="2803275" cy="4218095"/>
          </a:xfrm>
          <a:prstGeom prst="rect">
            <a:avLst/>
          </a:prstGeom>
        </p:spPr>
      </p:pic>
      <p:pic>
        <p:nvPicPr>
          <p:cNvPr id="6" name="Image 5">
            <a:extLst>
              <a:ext uri="{FF2B5EF4-FFF2-40B4-BE49-F238E27FC236}">
                <a16:creationId xmlns:a16="http://schemas.microsoft.com/office/drawing/2014/main" id="{7DEDD5AC-C5DE-4800-A255-4CCF3F3961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1376" y="3770351"/>
            <a:ext cx="4420734" cy="2937946"/>
          </a:xfrm>
          <a:prstGeom prst="rect">
            <a:avLst/>
          </a:prstGeom>
        </p:spPr>
      </p:pic>
      <p:pic>
        <p:nvPicPr>
          <p:cNvPr id="8" name="Image 7">
            <a:extLst>
              <a:ext uri="{FF2B5EF4-FFF2-40B4-BE49-F238E27FC236}">
                <a16:creationId xmlns:a16="http://schemas.microsoft.com/office/drawing/2014/main" id="{1BF536C5-E7D0-4D37-9DF5-EED1AE7152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904" y="502920"/>
            <a:ext cx="4539859" cy="3017115"/>
          </a:xfrm>
          <a:prstGeom prst="rect">
            <a:avLst/>
          </a:prstGeom>
        </p:spPr>
      </p:pic>
    </p:spTree>
    <p:extLst>
      <p:ext uri="{BB962C8B-B14F-4D97-AF65-F5344CB8AC3E}">
        <p14:creationId xmlns:p14="http://schemas.microsoft.com/office/powerpoint/2010/main" val="1318167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8B6AF6-00E4-4427-9D67-3B3F1A1F61D1}"/>
              </a:ext>
            </a:extLst>
          </p:cNvPr>
          <p:cNvSpPr>
            <a:spLocks noGrp="1"/>
          </p:cNvSpPr>
          <p:nvPr>
            <p:ph type="title"/>
          </p:nvPr>
        </p:nvSpPr>
        <p:spPr/>
        <p:txBody>
          <a:bodyPr>
            <a:normAutofit fontScale="90000"/>
          </a:bodyPr>
          <a:lstStyle/>
          <a:p>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Gagne tes prochains textes de lecture </a:t>
            </a:r>
            <a:b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br>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en validant les défis !</a:t>
            </a:r>
            <a:endParaRPr lang="fr-FR" dirty="0"/>
          </a:p>
        </p:txBody>
      </p:sp>
      <p:sp>
        <p:nvSpPr>
          <p:cNvPr id="3" name="Espace réservé du contenu 2">
            <a:extLst>
              <a:ext uri="{FF2B5EF4-FFF2-40B4-BE49-F238E27FC236}">
                <a16:creationId xmlns:a16="http://schemas.microsoft.com/office/drawing/2014/main" id="{BD5BBA99-13E8-43F6-A886-2226BC257643}"/>
              </a:ext>
            </a:extLst>
          </p:cNvPr>
          <p:cNvSpPr>
            <a:spLocks noGrp="1"/>
          </p:cNvSpPr>
          <p:nvPr>
            <p:ph idx="1"/>
          </p:nvPr>
        </p:nvSpPr>
        <p:spPr/>
        <p:txBody>
          <a:bodyPr/>
          <a:lstStyle/>
          <a:p>
            <a:endParaRPr lang="fr-FR" dirty="0"/>
          </a:p>
        </p:txBody>
      </p:sp>
      <p:sp>
        <p:nvSpPr>
          <p:cNvPr id="5" name="Rectangle 3">
            <a:extLst>
              <a:ext uri="{FF2B5EF4-FFF2-40B4-BE49-F238E27FC236}">
                <a16:creationId xmlns:a16="http://schemas.microsoft.com/office/drawing/2014/main" id="{97C25405-D568-4324-B95B-D11DF2895BCB}"/>
              </a:ext>
            </a:extLst>
          </p:cNvPr>
          <p:cNvSpPr>
            <a:spLocks noChangeArrowheads="1"/>
          </p:cNvSpPr>
          <p:nvPr/>
        </p:nvSpPr>
        <p:spPr bwMode="auto">
          <a:xfrm>
            <a:off x="0" y="1790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4" name="Image 3">
            <a:extLst>
              <a:ext uri="{FF2B5EF4-FFF2-40B4-BE49-F238E27FC236}">
                <a16:creationId xmlns:a16="http://schemas.microsoft.com/office/drawing/2014/main" id="{F1D19864-CAA6-4399-A2D2-3EA5C7CAB8BB}"/>
              </a:ext>
            </a:extLst>
          </p:cNvPr>
          <p:cNvPicPr>
            <a:picLocks noChangeAspect="1"/>
          </p:cNvPicPr>
          <p:nvPr/>
        </p:nvPicPr>
        <p:blipFill rotWithShape="1">
          <a:blip r:embed="rId2"/>
          <a:srcRect l="31918" r="32307" b="25287"/>
          <a:stretch/>
        </p:blipFill>
        <p:spPr>
          <a:xfrm>
            <a:off x="4474478" y="3235809"/>
            <a:ext cx="3243041" cy="2477720"/>
          </a:xfrm>
          <a:prstGeom prst="rect">
            <a:avLst/>
          </a:prstGeom>
        </p:spPr>
      </p:pic>
      <p:sp>
        <p:nvSpPr>
          <p:cNvPr id="6" name="ZoneTexte 6">
            <a:extLst>
              <a:ext uri="{FF2B5EF4-FFF2-40B4-BE49-F238E27FC236}">
                <a16:creationId xmlns:a16="http://schemas.microsoft.com/office/drawing/2014/main" id="{5B8DE71C-E1B1-FD8A-9D66-6F2771C93B3C}"/>
              </a:ext>
            </a:extLst>
          </p:cNvPr>
          <p:cNvSpPr txBox="1"/>
          <p:nvPr/>
        </p:nvSpPr>
        <p:spPr>
          <a:xfrm>
            <a:off x="2370350" y="5713529"/>
            <a:ext cx="7827818" cy="54316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Les Châteaux forts, les forteresses de Moyen-Âge</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Claire L’</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Hoer</a:t>
            </a:r>
            <a:r>
              <a:rPr lang="fr-FR" sz="1400" dirty="0">
                <a:effectLst/>
                <a:latin typeface="Calibri" panose="020F0502020204030204" pitchFamily="34" charset="0"/>
                <a:ea typeface="Calibri" panose="020F0502020204030204" pitchFamily="34" charset="0"/>
                <a:cs typeface="Times New Roman" panose="02020603050405020304" pitchFamily="18" charset="0"/>
              </a:rPr>
              <a: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et Mathieu Ferret, 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2019.</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9769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A031FF-FBD8-4232-A5C7-3D8F8563EB83}"/>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Le futur</a:t>
            </a:r>
          </a:p>
        </p:txBody>
      </p:sp>
      <p:sp>
        <p:nvSpPr>
          <p:cNvPr id="3" name="Espace réservé du contenu 2">
            <a:extLst>
              <a:ext uri="{FF2B5EF4-FFF2-40B4-BE49-F238E27FC236}">
                <a16:creationId xmlns:a16="http://schemas.microsoft.com/office/drawing/2014/main" id="{4EAE861C-398E-4CD8-BC8C-408CB240358A}"/>
              </a:ext>
            </a:extLst>
          </p:cNvPr>
          <p:cNvSpPr>
            <a:spLocks noGrp="1"/>
          </p:cNvSpPr>
          <p:nvPr>
            <p:ph idx="1"/>
          </p:nvPr>
        </p:nvSpPr>
        <p:spPr/>
        <p:txBody>
          <a:bodyPr>
            <a:normAutofit/>
          </a:bodyPr>
          <a:lstStyle/>
          <a:p>
            <a:pPr marL="0" indent="0">
              <a:buNone/>
            </a:pPr>
            <a:r>
              <a:rPr lang="fr-FR" b="1" dirty="0">
                <a:latin typeface="Calibri" panose="020F0502020204030204" pitchFamily="34" charset="0"/>
                <a:cs typeface="Calibri" panose="020F0502020204030204" pitchFamily="34" charset="0"/>
              </a:rPr>
              <a:t>Rappel : </a:t>
            </a:r>
          </a:p>
          <a:p>
            <a:r>
              <a:rPr lang="fr-FR" dirty="0">
                <a:latin typeface="Calibri" panose="020F0502020204030204" pitchFamily="34" charset="0"/>
                <a:cs typeface="Calibri" panose="020F0502020204030204" pitchFamily="34" charset="0"/>
              </a:rPr>
              <a:t>Voici les terminaisons du futur :</a:t>
            </a:r>
          </a:p>
          <a:p>
            <a:pPr marL="0" indent="0" algn="ctr">
              <a:buNone/>
            </a:pPr>
            <a:r>
              <a:rPr lang="fr-FR" sz="3200" dirty="0">
                <a:latin typeface="Calibri" panose="020F0502020204030204" pitchFamily="34" charset="0"/>
                <a:cs typeface="Calibri" panose="020F0502020204030204" pitchFamily="34" charset="0"/>
              </a:rPr>
              <a:t>_</a:t>
            </a:r>
            <a:r>
              <a:rPr lang="fr-FR" sz="3200" dirty="0">
                <a:solidFill>
                  <a:srgbClr val="00B050"/>
                </a:solidFill>
                <a:latin typeface="Calibri" panose="020F0502020204030204" pitchFamily="34" charset="0"/>
                <a:cs typeface="Calibri" panose="020F0502020204030204" pitchFamily="34" charset="0"/>
              </a:rPr>
              <a:t>r</a:t>
            </a:r>
            <a:r>
              <a:rPr lang="fr-FR" sz="3200" dirty="0">
                <a:solidFill>
                  <a:srgbClr val="FF0000"/>
                </a:solidFill>
                <a:latin typeface="Calibri" panose="020F0502020204030204" pitchFamily="34" charset="0"/>
                <a:cs typeface="Calibri" panose="020F0502020204030204" pitchFamily="34" charset="0"/>
              </a:rPr>
              <a:t>ai</a:t>
            </a:r>
            <a:r>
              <a:rPr lang="fr-FR" sz="3200" dirty="0">
                <a:latin typeface="Calibri" panose="020F0502020204030204" pitchFamily="34" charset="0"/>
                <a:cs typeface="Calibri" panose="020F0502020204030204" pitchFamily="34" charset="0"/>
              </a:rPr>
              <a:t>, _</a:t>
            </a:r>
            <a:r>
              <a:rPr lang="fr-FR" sz="3200" dirty="0">
                <a:solidFill>
                  <a:srgbClr val="00B050"/>
                </a:solidFill>
                <a:latin typeface="Calibri" panose="020F0502020204030204" pitchFamily="34" charset="0"/>
                <a:cs typeface="Calibri" panose="020F0502020204030204" pitchFamily="34" charset="0"/>
              </a:rPr>
              <a:t>r</a:t>
            </a:r>
            <a:r>
              <a:rPr lang="fr-FR" sz="3200" dirty="0">
                <a:solidFill>
                  <a:srgbClr val="FF0000"/>
                </a:solidFill>
                <a:latin typeface="Calibri" panose="020F0502020204030204" pitchFamily="34" charset="0"/>
                <a:cs typeface="Calibri" panose="020F0502020204030204" pitchFamily="34" charset="0"/>
              </a:rPr>
              <a:t>as</a:t>
            </a:r>
            <a:r>
              <a:rPr lang="fr-FR" sz="3200" dirty="0">
                <a:latin typeface="Calibri" panose="020F0502020204030204" pitchFamily="34" charset="0"/>
                <a:cs typeface="Calibri" panose="020F0502020204030204" pitchFamily="34" charset="0"/>
              </a:rPr>
              <a:t>, _</a:t>
            </a:r>
            <a:r>
              <a:rPr lang="fr-FR" sz="3200" dirty="0">
                <a:solidFill>
                  <a:srgbClr val="00B050"/>
                </a:solidFill>
                <a:latin typeface="Calibri" panose="020F0502020204030204" pitchFamily="34" charset="0"/>
                <a:cs typeface="Calibri" panose="020F0502020204030204" pitchFamily="34" charset="0"/>
              </a:rPr>
              <a:t>r</a:t>
            </a:r>
            <a:r>
              <a:rPr lang="fr-FR" sz="3200" dirty="0">
                <a:solidFill>
                  <a:srgbClr val="FF0000"/>
                </a:solidFill>
                <a:latin typeface="Calibri" panose="020F0502020204030204" pitchFamily="34" charset="0"/>
                <a:cs typeface="Calibri" panose="020F0502020204030204" pitchFamily="34" charset="0"/>
              </a:rPr>
              <a:t>a</a:t>
            </a:r>
            <a:r>
              <a:rPr lang="fr-FR" sz="3200" dirty="0">
                <a:latin typeface="Calibri" panose="020F0502020204030204" pitchFamily="34" charset="0"/>
                <a:cs typeface="Calibri" panose="020F0502020204030204" pitchFamily="34" charset="0"/>
              </a:rPr>
              <a:t>, _</a:t>
            </a:r>
            <a:r>
              <a:rPr lang="fr-FR" sz="3200" dirty="0" err="1">
                <a:solidFill>
                  <a:srgbClr val="00B050"/>
                </a:solidFill>
                <a:latin typeface="Calibri" panose="020F0502020204030204" pitchFamily="34" charset="0"/>
                <a:cs typeface="Calibri" panose="020F0502020204030204" pitchFamily="34" charset="0"/>
              </a:rPr>
              <a:t>r</a:t>
            </a:r>
            <a:r>
              <a:rPr lang="fr-FR" sz="3200" dirty="0" err="1">
                <a:solidFill>
                  <a:srgbClr val="FF0000"/>
                </a:solidFill>
                <a:latin typeface="Calibri" panose="020F0502020204030204" pitchFamily="34" charset="0"/>
                <a:cs typeface="Calibri" panose="020F0502020204030204" pitchFamily="34" charset="0"/>
              </a:rPr>
              <a:t>ons</a:t>
            </a:r>
            <a:r>
              <a:rPr lang="fr-FR" sz="3200" dirty="0">
                <a:latin typeface="Calibri" panose="020F0502020204030204" pitchFamily="34" charset="0"/>
                <a:cs typeface="Calibri" panose="020F0502020204030204" pitchFamily="34" charset="0"/>
              </a:rPr>
              <a:t>, _</a:t>
            </a:r>
            <a:r>
              <a:rPr lang="fr-FR" sz="3200" dirty="0" err="1">
                <a:solidFill>
                  <a:srgbClr val="00B050"/>
                </a:solidFill>
                <a:latin typeface="Calibri" panose="020F0502020204030204" pitchFamily="34" charset="0"/>
                <a:cs typeface="Calibri" panose="020F0502020204030204" pitchFamily="34" charset="0"/>
              </a:rPr>
              <a:t>r</a:t>
            </a:r>
            <a:r>
              <a:rPr lang="fr-FR" sz="3200" dirty="0" err="1">
                <a:solidFill>
                  <a:srgbClr val="FF0000"/>
                </a:solidFill>
                <a:latin typeface="Calibri" panose="020F0502020204030204" pitchFamily="34" charset="0"/>
                <a:cs typeface="Calibri" panose="020F0502020204030204" pitchFamily="34" charset="0"/>
              </a:rPr>
              <a:t>ez</a:t>
            </a:r>
            <a:r>
              <a:rPr lang="fr-FR" sz="3200" dirty="0">
                <a:latin typeface="Calibri" panose="020F0502020204030204" pitchFamily="34" charset="0"/>
                <a:cs typeface="Calibri" panose="020F0502020204030204" pitchFamily="34" charset="0"/>
              </a:rPr>
              <a:t>, _</a:t>
            </a:r>
            <a:r>
              <a:rPr lang="fr-FR" sz="3200" dirty="0" err="1">
                <a:solidFill>
                  <a:srgbClr val="00B050"/>
                </a:solidFill>
                <a:latin typeface="Calibri" panose="020F0502020204030204" pitchFamily="34" charset="0"/>
                <a:cs typeface="Calibri" panose="020F0502020204030204" pitchFamily="34" charset="0"/>
              </a:rPr>
              <a:t>r</a:t>
            </a:r>
            <a:r>
              <a:rPr lang="fr-FR" sz="3200" dirty="0" err="1">
                <a:solidFill>
                  <a:srgbClr val="FF0000"/>
                </a:solidFill>
                <a:latin typeface="Calibri" panose="020F0502020204030204" pitchFamily="34" charset="0"/>
                <a:cs typeface="Calibri" panose="020F0502020204030204" pitchFamily="34" charset="0"/>
              </a:rPr>
              <a:t>ont</a:t>
            </a:r>
            <a:endParaRPr lang="fr-FR" sz="3200" dirty="0">
              <a:solidFill>
                <a:srgbClr val="FF0000"/>
              </a:solidFill>
              <a:latin typeface="Calibri" panose="020F0502020204030204" pitchFamily="34" charset="0"/>
              <a:cs typeface="Calibri" panose="020F0502020204030204" pitchFamily="34" charset="0"/>
            </a:endParaRPr>
          </a:p>
          <a:p>
            <a:pPr marL="0" indent="0" algn="ctr">
              <a:buNone/>
            </a:pPr>
            <a:endParaRPr lang="fr-FR" dirty="0">
              <a:latin typeface="Calibri" panose="020F0502020204030204" pitchFamily="34" charset="0"/>
              <a:cs typeface="Calibri" panose="020F0502020204030204" pitchFamily="34" charset="0"/>
            </a:endParaRPr>
          </a:p>
          <a:p>
            <a:pPr marL="0" indent="0">
              <a:buNone/>
            </a:pPr>
            <a:r>
              <a:rPr lang="fr-FR" dirty="0">
                <a:latin typeface="Calibri" panose="020F0502020204030204" pitchFamily="34" charset="0"/>
                <a:cs typeface="Calibri" panose="020F0502020204030204" pitchFamily="34" charset="0"/>
              </a:rPr>
              <a:t>N’oublie pas le </a:t>
            </a:r>
            <a:r>
              <a:rPr lang="fr-FR" b="1" u="sng" dirty="0">
                <a:latin typeface="Calibri" panose="020F0502020204030204" pitchFamily="34" charset="0"/>
                <a:cs typeface="Calibri" panose="020F0502020204030204" pitchFamily="34" charset="0"/>
              </a:rPr>
              <a:t>e</a:t>
            </a:r>
            <a:r>
              <a:rPr lang="fr-FR" dirty="0">
                <a:latin typeface="Calibri" panose="020F0502020204030204" pitchFamily="34" charset="0"/>
                <a:cs typeface="Calibri" panose="020F0502020204030204" pitchFamily="34" charset="0"/>
              </a:rPr>
              <a:t> de l’infinitif pour les verbes en _er du 1er groupe :</a:t>
            </a:r>
          </a:p>
          <a:p>
            <a:pPr marL="0" indent="0" algn="ctr">
              <a:buNone/>
            </a:pPr>
            <a:r>
              <a:rPr lang="fr-FR" dirty="0">
                <a:latin typeface="Calibri" panose="020F0502020204030204" pitchFamily="34" charset="0"/>
                <a:cs typeface="Calibri" panose="020F0502020204030204" pitchFamily="34" charset="0"/>
              </a:rPr>
              <a:t>Ex : Je jou</a:t>
            </a:r>
            <a:r>
              <a:rPr lang="fr-FR" b="1" u="sng" dirty="0">
                <a:latin typeface="Calibri" panose="020F0502020204030204" pitchFamily="34" charset="0"/>
                <a:cs typeface="Calibri" panose="020F0502020204030204" pitchFamily="34" charset="0"/>
              </a:rPr>
              <a:t>e</a:t>
            </a:r>
            <a:r>
              <a:rPr lang="fr-FR" dirty="0">
                <a:latin typeface="Calibri" panose="020F0502020204030204" pitchFamily="34" charset="0"/>
                <a:cs typeface="Calibri" panose="020F0502020204030204" pitchFamily="34" charset="0"/>
              </a:rPr>
              <a:t>rai</a:t>
            </a:r>
          </a:p>
        </p:txBody>
      </p:sp>
    </p:spTree>
    <p:extLst>
      <p:ext uri="{BB962C8B-B14F-4D97-AF65-F5344CB8AC3E}">
        <p14:creationId xmlns:p14="http://schemas.microsoft.com/office/powerpoint/2010/main" val="3018453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b="1" dirty="0">
                <a:latin typeface="Calibri" panose="020F0502020204030204" pitchFamily="34" charset="0"/>
                <a:cs typeface="Calibri" panose="020F0502020204030204" pitchFamily="34" charset="0"/>
              </a:rPr>
              <a:t>Défi 6 </a:t>
            </a:r>
            <a:r>
              <a:rPr lang="fr-FR" dirty="0">
                <a:latin typeface="Calibri" panose="020F0502020204030204" pitchFamily="34" charset="0"/>
                <a:cs typeface="Calibri" panose="020F0502020204030204" pitchFamily="34" charset="0"/>
              </a:rPr>
              <a:t>: écris les phrases au futur :</a:t>
            </a:r>
            <a:br>
              <a:rPr lang="fr-FR" dirty="0">
                <a:latin typeface="Calibri" panose="020F0502020204030204" pitchFamily="34" charset="0"/>
                <a:cs typeface="Calibri" panose="020F0502020204030204" pitchFamily="34" charset="0"/>
              </a:rPr>
            </a:br>
            <a:r>
              <a:rPr lang="fr-FR" sz="2700" dirty="0">
                <a:latin typeface="Calibri" panose="020F0502020204030204" pitchFamily="34" charset="0"/>
                <a:cs typeface="Calibri" panose="020F0502020204030204" pitchFamily="34" charset="0"/>
              </a:rPr>
              <a:t>Dans ta tête, dis « Plus tard » au début de chaque phrase</a:t>
            </a:r>
          </a:p>
        </p:txBody>
      </p:sp>
      <p:sp>
        <p:nvSpPr>
          <p:cNvPr id="10" name="Espace réservé du contenu 2">
            <a:extLst>
              <a:ext uri="{FF2B5EF4-FFF2-40B4-BE49-F238E27FC236}">
                <a16:creationId xmlns:a16="http://schemas.microsoft.com/office/drawing/2014/main" id="{B85F8550-DE81-401D-A179-2DDD31D92B6E}"/>
              </a:ext>
            </a:extLst>
          </p:cNvPr>
          <p:cNvSpPr txBox="1">
            <a:spLocks/>
          </p:cNvSpPr>
          <p:nvPr/>
        </p:nvSpPr>
        <p:spPr>
          <a:xfrm>
            <a:off x="1298448" y="2560319"/>
            <a:ext cx="9598150" cy="3678640"/>
          </a:xfrm>
          <a:prstGeom prst="rect">
            <a:avLst/>
          </a:prstGeom>
        </p:spPr>
        <p:txBody>
          <a:bodyPr vert="horz" lIns="91440" tIns="45720" rIns="91440" bIns="45720" rtlCol="0" anchor="t">
            <a:normAutofit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r>
              <a:rPr lang="fr-FR" sz="3200" dirty="0">
                <a:latin typeface="Calibri" panose="020F0502020204030204" pitchFamily="34" charset="0"/>
                <a:cs typeface="Calibri" panose="020F0502020204030204" pitchFamily="34" charset="0"/>
              </a:rPr>
              <a:t>Les conditions de vie s’améliorent.</a:t>
            </a:r>
          </a:p>
          <a:p>
            <a:pPr lvl="1"/>
            <a:r>
              <a:rPr lang="fr-FR" sz="3200" dirty="0">
                <a:latin typeface="Calibri" panose="020F0502020204030204" pitchFamily="34" charset="0"/>
                <a:cs typeface="Calibri" panose="020F0502020204030204" pitchFamily="34" charset="0"/>
              </a:rPr>
              <a:t>Dans les grands châteaux, il y a aussi une « basse-cour ».</a:t>
            </a:r>
          </a:p>
          <a:p>
            <a:pPr lvl="1"/>
            <a:r>
              <a:rPr lang="fr-FR" sz="3200" dirty="0">
                <a:latin typeface="Calibri" panose="020F0502020204030204" pitchFamily="34" charset="0"/>
                <a:cs typeface="Calibri" panose="020F0502020204030204" pitchFamily="34" charset="0"/>
              </a:rPr>
              <a:t>Les chevaux s’entrainent dans la « haute-cour ».</a:t>
            </a:r>
          </a:p>
          <a:p>
            <a:pPr lvl="1"/>
            <a:r>
              <a:rPr lang="fr-FR" sz="3200" dirty="0">
                <a:latin typeface="Calibri" panose="020F0502020204030204" pitchFamily="34" charset="0"/>
                <a:cs typeface="Calibri" panose="020F0502020204030204" pitchFamily="34" charset="0"/>
              </a:rPr>
              <a:t>Elle abrite aussi les quartiers des serviteurs.</a:t>
            </a:r>
          </a:p>
          <a:p>
            <a:pPr lvl="1"/>
            <a:r>
              <a:rPr lang="fr-FR" sz="3200" dirty="0">
                <a:latin typeface="Calibri" panose="020F0502020204030204" pitchFamily="34" charset="0"/>
                <a:cs typeface="Calibri" panose="020F0502020204030204" pitchFamily="34" charset="0"/>
              </a:rPr>
              <a:t>Les écuries sont dans la haute-cour.</a:t>
            </a:r>
          </a:p>
        </p:txBody>
      </p:sp>
    </p:spTree>
    <p:extLst>
      <p:ext uri="{BB962C8B-B14F-4D97-AF65-F5344CB8AC3E}">
        <p14:creationId xmlns:p14="http://schemas.microsoft.com/office/powerpoint/2010/main" val="2930673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sz="3100" dirty="0">
                <a:solidFill>
                  <a:srgbClr val="FF0000"/>
                </a:solidFill>
                <a:latin typeface="Calibri" panose="020F0502020204030204" pitchFamily="34" charset="0"/>
                <a:cs typeface="Calibri" panose="020F0502020204030204" pitchFamily="34" charset="0"/>
              </a:rPr>
              <a:t>CORRECTION</a:t>
            </a:r>
          </a:p>
        </p:txBody>
      </p:sp>
      <p:sp>
        <p:nvSpPr>
          <p:cNvPr id="10" name="Espace réservé du contenu 2">
            <a:extLst>
              <a:ext uri="{FF2B5EF4-FFF2-40B4-BE49-F238E27FC236}">
                <a16:creationId xmlns:a16="http://schemas.microsoft.com/office/drawing/2014/main" id="{B85F8550-DE81-401D-A179-2DDD31D92B6E}"/>
              </a:ext>
            </a:extLst>
          </p:cNvPr>
          <p:cNvSpPr txBox="1">
            <a:spLocks/>
          </p:cNvSpPr>
          <p:nvPr/>
        </p:nvSpPr>
        <p:spPr>
          <a:xfrm>
            <a:off x="1298448" y="2560319"/>
            <a:ext cx="9598150"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endParaRPr lang="fr-FR" sz="2800" dirty="0">
              <a:latin typeface="Calibri" panose="020F0502020204030204" pitchFamily="34" charset="0"/>
              <a:cs typeface="Calibri" panose="020F0502020204030204" pitchFamily="34" charset="0"/>
            </a:endParaRPr>
          </a:p>
        </p:txBody>
      </p:sp>
      <p:sp>
        <p:nvSpPr>
          <p:cNvPr id="5" name="Espace réservé du contenu 2">
            <a:extLst>
              <a:ext uri="{FF2B5EF4-FFF2-40B4-BE49-F238E27FC236}">
                <a16:creationId xmlns:a16="http://schemas.microsoft.com/office/drawing/2014/main" id="{34364E28-1D8E-4915-A649-287FD49CFD22}"/>
              </a:ext>
            </a:extLst>
          </p:cNvPr>
          <p:cNvSpPr txBox="1">
            <a:spLocks/>
          </p:cNvSpPr>
          <p:nvPr/>
        </p:nvSpPr>
        <p:spPr>
          <a:xfrm>
            <a:off x="1450848" y="2712719"/>
            <a:ext cx="9598150" cy="3482671"/>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r>
              <a:rPr lang="fr-FR" sz="3200" dirty="0">
                <a:latin typeface="Calibri" panose="020F0502020204030204" pitchFamily="34" charset="0"/>
                <a:cs typeface="Calibri" panose="020F0502020204030204" pitchFamily="34" charset="0"/>
              </a:rPr>
              <a:t>Les conditions de vie </a:t>
            </a:r>
            <a:r>
              <a:rPr lang="fr-FR" sz="3200" dirty="0">
                <a:solidFill>
                  <a:srgbClr val="0070C0"/>
                </a:solidFill>
                <a:latin typeface="Calibri" panose="020F0502020204030204" pitchFamily="34" charset="0"/>
                <a:cs typeface="Calibri" panose="020F0502020204030204" pitchFamily="34" charset="0"/>
              </a:rPr>
              <a:t>s’amélioreront</a:t>
            </a:r>
            <a:r>
              <a:rPr lang="fr-FR" sz="3200" dirty="0">
                <a:latin typeface="Calibri" panose="020F0502020204030204" pitchFamily="34" charset="0"/>
                <a:cs typeface="Calibri" panose="020F0502020204030204" pitchFamily="34" charset="0"/>
              </a:rPr>
              <a:t>.</a:t>
            </a:r>
          </a:p>
          <a:p>
            <a:pPr lvl="1"/>
            <a:r>
              <a:rPr lang="fr-FR" sz="3200" dirty="0">
                <a:latin typeface="Calibri" panose="020F0502020204030204" pitchFamily="34" charset="0"/>
                <a:cs typeface="Calibri" panose="020F0502020204030204" pitchFamily="34" charset="0"/>
              </a:rPr>
              <a:t>Dans les grands châteaux, il y </a:t>
            </a:r>
            <a:r>
              <a:rPr lang="fr-FR" sz="3200" dirty="0">
                <a:solidFill>
                  <a:srgbClr val="0070C0"/>
                </a:solidFill>
                <a:latin typeface="Calibri" panose="020F0502020204030204" pitchFamily="34" charset="0"/>
                <a:cs typeface="Calibri" panose="020F0502020204030204" pitchFamily="34" charset="0"/>
              </a:rPr>
              <a:t>aura</a:t>
            </a:r>
            <a:r>
              <a:rPr lang="fr-FR" sz="3200" dirty="0">
                <a:latin typeface="Calibri" panose="020F0502020204030204" pitchFamily="34" charset="0"/>
                <a:cs typeface="Calibri" panose="020F0502020204030204" pitchFamily="34" charset="0"/>
              </a:rPr>
              <a:t> aussi une « basse-cour ».</a:t>
            </a:r>
          </a:p>
          <a:p>
            <a:pPr lvl="1"/>
            <a:r>
              <a:rPr lang="fr-FR" sz="3200" dirty="0">
                <a:latin typeface="Calibri" panose="020F0502020204030204" pitchFamily="34" charset="0"/>
                <a:cs typeface="Calibri" panose="020F0502020204030204" pitchFamily="34" charset="0"/>
              </a:rPr>
              <a:t>Les chevaux </a:t>
            </a:r>
            <a:r>
              <a:rPr lang="fr-FR" sz="3200" dirty="0">
                <a:solidFill>
                  <a:srgbClr val="0070C0"/>
                </a:solidFill>
                <a:latin typeface="Calibri" panose="020F0502020204030204" pitchFamily="34" charset="0"/>
                <a:cs typeface="Calibri" panose="020F0502020204030204" pitchFamily="34" charset="0"/>
              </a:rPr>
              <a:t>s’entraineront</a:t>
            </a:r>
            <a:r>
              <a:rPr lang="fr-FR" sz="3200" dirty="0">
                <a:latin typeface="Calibri" panose="020F0502020204030204" pitchFamily="34" charset="0"/>
                <a:cs typeface="Calibri" panose="020F0502020204030204" pitchFamily="34" charset="0"/>
              </a:rPr>
              <a:t> dans la « haute-cour ».</a:t>
            </a:r>
          </a:p>
          <a:p>
            <a:pPr lvl="1"/>
            <a:r>
              <a:rPr lang="fr-FR" sz="3200" dirty="0">
                <a:latin typeface="Calibri" panose="020F0502020204030204" pitchFamily="34" charset="0"/>
                <a:cs typeface="Calibri" panose="020F0502020204030204" pitchFamily="34" charset="0"/>
              </a:rPr>
              <a:t>Elle </a:t>
            </a:r>
            <a:r>
              <a:rPr lang="fr-FR" sz="3200" dirty="0">
                <a:solidFill>
                  <a:srgbClr val="0070C0"/>
                </a:solidFill>
                <a:latin typeface="Calibri" panose="020F0502020204030204" pitchFamily="34" charset="0"/>
                <a:cs typeface="Calibri" panose="020F0502020204030204" pitchFamily="34" charset="0"/>
              </a:rPr>
              <a:t>abritera</a:t>
            </a:r>
            <a:r>
              <a:rPr lang="fr-FR" sz="3200" dirty="0">
                <a:latin typeface="Calibri" panose="020F0502020204030204" pitchFamily="34" charset="0"/>
                <a:cs typeface="Calibri" panose="020F0502020204030204" pitchFamily="34" charset="0"/>
              </a:rPr>
              <a:t> aussi les quartiers des serviteurs.</a:t>
            </a:r>
          </a:p>
          <a:p>
            <a:pPr lvl="1"/>
            <a:r>
              <a:rPr lang="fr-FR" sz="3200" dirty="0">
                <a:latin typeface="Calibri" panose="020F0502020204030204" pitchFamily="34" charset="0"/>
                <a:cs typeface="Calibri" panose="020F0502020204030204" pitchFamily="34" charset="0"/>
              </a:rPr>
              <a:t>Les écuries </a:t>
            </a:r>
            <a:r>
              <a:rPr lang="fr-FR" sz="3200" dirty="0">
                <a:solidFill>
                  <a:srgbClr val="0070C0"/>
                </a:solidFill>
                <a:latin typeface="Calibri" panose="020F0502020204030204" pitchFamily="34" charset="0"/>
                <a:cs typeface="Calibri" panose="020F0502020204030204" pitchFamily="34" charset="0"/>
              </a:rPr>
              <a:t>seront </a:t>
            </a:r>
            <a:r>
              <a:rPr lang="fr-FR" sz="3200" dirty="0">
                <a:latin typeface="Calibri" panose="020F0502020204030204" pitchFamily="34" charset="0"/>
                <a:cs typeface="Calibri" panose="020F0502020204030204" pitchFamily="34" charset="0"/>
              </a:rPr>
              <a:t>dans la haute-cour.</a:t>
            </a:r>
          </a:p>
          <a:p>
            <a:pPr lvl="1"/>
            <a:endParaRPr lang="fr-FR" sz="2800" dirty="0">
              <a:latin typeface="Calibri" panose="020F0502020204030204" pitchFamily="34" charset="0"/>
              <a:cs typeface="Calibri" panose="020F0502020204030204" pitchFamily="34" charset="0"/>
            </a:endParaRPr>
          </a:p>
          <a:p>
            <a:pPr lvl="1"/>
            <a:endParaRPr lang="fr-FR" sz="2800" dirty="0">
              <a:latin typeface="Calibri" panose="020F0502020204030204" pitchFamily="34" charset="0"/>
              <a:cs typeface="Calibri" panose="020F0502020204030204" pitchFamily="34" charset="0"/>
            </a:endParaRPr>
          </a:p>
          <a:p>
            <a:pPr lvl="1"/>
            <a:endParaRPr lang="fr-FR"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49517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E86A8D-01E7-43FC-94FE-159A2F4FC9EB}"/>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Résultats </a:t>
            </a:r>
            <a:r>
              <a:rPr lang="fr-FR" dirty="0"/>
              <a:t>	</a:t>
            </a:r>
          </a:p>
        </p:txBody>
      </p:sp>
      <p:sp>
        <p:nvSpPr>
          <p:cNvPr id="3" name="Espace réservé du contenu 2">
            <a:extLst>
              <a:ext uri="{FF2B5EF4-FFF2-40B4-BE49-F238E27FC236}">
                <a16:creationId xmlns:a16="http://schemas.microsoft.com/office/drawing/2014/main" id="{E217DC3F-3F6D-475D-9F32-17B897ABC44A}"/>
              </a:ext>
            </a:extLst>
          </p:cNvPr>
          <p:cNvSpPr>
            <a:spLocks noGrp="1"/>
          </p:cNvSpPr>
          <p:nvPr>
            <p:ph idx="1"/>
          </p:nvPr>
        </p:nvSpPr>
        <p:spPr/>
        <p:txBody>
          <a:bodyPr>
            <a:normAutofit/>
          </a:bodyPr>
          <a:lstStyle/>
          <a:p>
            <a:r>
              <a:rPr lang="fr-FR" sz="3200" dirty="0">
                <a:latin typeface="Calibri" panose="020F0502020204030204" pitchFamily="34" charset="0"/>
                <a:cs typeface="Calibri" panose="020F0502020204030204" pitchFamily="34" charset="0"/>
              </a:rPr>
              <a:t>Tu as bien conjugué 4 à 6 verbes :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a:t>
            </a:r>
            <a:r>
              <a:rPr lang="fr-FR" sz="3200" dirty="0">
                <a:latin typeface="Calibri" panose="020F0502020204030204" pitchFamily="34" charset="0"/>
                <a:cs typeface="Calibri" panose="020F0502020204030204" pitchFamily="34" charset="0"/>
              </a:rPr>
              <a:t>Tu peux lire le texte 6 qui se trouve sur la diapo 10.</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Tu en as trouvé moins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Fais l’exercice suivant</a:t>
            </a:r>
          </a:p>
          <a:p>
            <a:endParaRPr lang="fr-FR" sz="3200" dirty="0">
              <a:latin typeface="Calibri" panose="020F0502020204030204" pitchFamily="34" charset="0"/>
              <a:cs typeface="Calibri" panose="020F0502020204030204" pitchFamily="34" charset="0"/>
            </a:endParaRPr>
          </a:p>
          <a:p>
            <a:endParaRPr lang="fr-FR" dirty="0"/>
          </a:p>
        </p:txBody>
      </p:sp>
    </p:spTree>
    <p:extLst>
      <p:ext uri="{BB962C8B-B14F-4D97-AF65-F5344CB8AC3E}">
        <p14:creationId xmlns:p14="http://schemas.microsoft.com/office/powerpoint/2010/main" val="2764332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dirty="0">
                <a:solidFill>
                  <a:prstClr val="black">
                    <a:lumMod val="85000"/>
                    <a:lumOff val="15000"/>
                  </a:prstClr>
                </a:solidFill>
                <a:latin typeface="Calibri" panose="020F0502020204030204" pitchFamily="34" charset="0"/>
                <a:cs typeface="Calibri" panose="020F0502020204030204" pitchFamily="34" charset="0"/>
              </a:rPr>
              <a:t>Défi 6 : deuxième chance !</a:t>
            </a:r>
            <a:endParaRPr lang="fr-FR" sz="2700" dirty="0">
              <a:latin typeface="Calibri" panose="020F0502020204030204" pitchFamily="34" charset="0"/>
              <a:cs typeface="Calibri" panose="020F0502020204030204" pitchFamily="34" charset="0"/>
            </a:endParaRPr>
          </a:p>
        </p:txBody>
      </p:sp>
      <p:sp>
        <p:nvSpPr>
          <p:cNvPr id="4" name="Espace réservé du contenu 3">
            <a:extLst>
              <a:ext uri="{FF2B5EF4-FFF2-40B4-BE49-F238E27FC236}">
                <a16:creationId xmlns:a16="http://schemas.microsoft.com/office/drawing/2014/main" id="{54C530E9-41FA-4D6E-A8E1-1934CFFDF103}"/>
              </a:ext>
            </a:extLst>
          </p:cNvPr>
          <p:cNvSpPr>
            <a:spLocks noGrp="1"/>
          </p:cNvSpPr>
          <p:nvPr>
            <p:ph idx="1"/>
          </p:nvPr>
        </p:nvSpPr>
        <p:spPr>
          <a:xfrm>
            <a:off x="1295400" y="2556932"/>
            <a:ext cx="9955693" cy="3318936"/>
          </a:xfrm>
        </p:spPr>
        <p:txBody>
          <a:bodyPr/>
          <a:lstStyle/>
          <a:p>
            <a:pPr marL="457200" lvl="1" indent="0">
              <a:spcBef>
                <a:spcPts val="0"/>
              </a:spcBef>
              <a:spcAft>
                <a:spcPts val="0"/>
              </a:spcAft>
              <a:buClrTx/>
              <a:buSzTx/>
              <a:buNone/>
            </a:pPr>
            <a:r>
              <a:rPr lang="fr-FR" sz="2800" b="1" dirty="0">
                <a:solidFill>
                  <a:prstClr val="black"/>
                </a:solidFill>
                <a:latin typeface="Calibri" panose="020F0502020204030204" pitchFamily="34" charset="0"/>
                <a:cs typeface="Calibri" panose="020F0502020204030204" pitchFamily="34" charset="0"/>
              </a:rPr>
              <a:t>Conjugue au futur </a:t>
            </a:r>
            <a:r>
              <a:rPr lang="fr-FR" sz="2800" dirty="0">
                <a:solidFill>
                  <a:prstClr val="black"/>
                </a:solidFill>
                <a:latin typeface="Calibri" panose="020F0502020204030204" pitchFamily="34" charset="0"/>
                <a:cs typeface="Calibri" panose="020F0502020204030204" pitchFamily="34" charset="0"/>
              </a:rPr>
              <a:t>(dis « plus tard » dans tête) :</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on trouve</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elle est</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nous avons</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Les cloches sonnent.</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vous dites</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je veux</a:t>
            </a:r>
          </a:p>
          <a:p>
            <a:pPr lvl="1">
              <a:spcBef>
                <a:spcPts val="0"/>
              </a:spcBef>
              <a:spcAft>
                <a:spcPts val="0"/>
              </a:spcAft>
              <a:buClrTx/>
              <a:buSzTx/>
            </a:pPr>
            <a:endParaRPr lang="fr-FR" sz="2800" dirty="0">
              <a:solidFill>
                <a:prstClr val="black"/>
              </a:solidFill>
              <a:latin typeface="Calibri" panose="020F0502020204030204" pitchFamily="34" charset="0"/>
              <a:cs typeface="Calibri" panose="020F0502020204030204" pitchFamily="34" charset="0"/>
            </a:endParaRPr>
          </a:p>
          <a:p>
            <a:pPr lvl="1">
              <a:spcBef>
                <a:spcPts val="0"/>
              </a:spcBef>
              <a:spcAft>
                <a:spcPts val="0"/>
              </a:spcAft>
              <a:buClrTx/>
              <a:buSzTx/>
            </a:pPr>
            <a:endParaRPr lang="fr-FR" sz="2800" dirty="0">
              <a:solidFill>
                <a:prstClr val="black"/>
              </a:solidFill>
              <a:latin typeface="Calibri" panose="020F0502020204030204" pitchFamily="34" charset="0"/>
              <a:cs typeface="Calibri" panose="020F0502020204030204" pitchFamily="34" charset="0"/>
            </a:endParaRPr>
          </a:p>
          <a:p>
            <a:endParaRPr lang="fr-FR" dirty="0"/>
          </a:p>
        </p:txBody>
      </p:sp>
    </p:spTree>
    <p:extLst>
      <p:ext uri="{BB962C8B-B14F-4D97-AF65-F5344CB8AC3E}">
        <p14:creationId xmlns:p14="http://schemas.microsoft.com/office/powerpoint/2010/main" val="1363465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sz="3100" dirty="0">
                <a:solidFill>
                  <a:srgbClr val="FF0000"/>
                </a:solidFill>
                <a:latin typeface="Calibri" panose="020F0502020204030204" pitchFamily="34" charset="0"/>
                <a:cs typeface="Calibri" panose="020F0502020204030204" pitchFamily="34" charset="0"/>
              </a:rPr>
              <a:t>CORRECTION</a:t>
            </a:r>
          </a:p>
        </p:txBody>
      </p:sp>
      <p:sp>
        <p:nvSpPr>
          <p:cNvPr id="4" name="Espace réservé du contenu 3">
            <a:extLst>
              <a:ext uri="{FF2B5EF4-FFF2-40B4-BE49-F238E27FC236}">
                <a16:creationId xmlns:a16="http://schemas.microsoft.com/office/drawing/2014/main" id="{54C530E9-41FA-4D6E-A8E1-1934CFFDF103}"/>
              </a:ext>
            </a:extLst>
          </p:cNvPr>
          <p:cNvSpPr>
            <a:spLocks noGrp="1"/>
          </p:cNvSpPr>
          <p:nvPr>
            <p:ph idx="1"/>
          </p:nvPr>
        </p:nvSpPr>
        <p:spPr>
          <a:xfrm>
            <a:off x="1295400" y="2556932"/>
            <a:ext cx="9955693" cy="3318936"/>
          </a:xfrm>
        </p:spPr>
        <p:txBody>
          <a:bodyPr/>
          <a:lstStyle/>
          <a:p>
            <a:pPr marL="457200" lvl="1" indent="0">
              <a:spcBef>
                <a:spcPts val="0"/>
              </a:spcBef>
              <a:spcAft>
                <a:spcPts val="0"/>
              </a:spcAft>
              <a:buClrTx/>
              <a:buSzTx/>
              <a:buNone/>
            </a:pPr>
            <a:endParaRPr lang="fr-FR" sz="2800" u="sng" dirty="0">
              <a:solidFill>
                <a:prstClr val="black"/>
              </a:solidFill>
              <a:latin typeface="Calibri" panose="020F0502020204030204" pitchFamily="34" charset="0"/>
              <a:cs typeface="Calibri" panose="020F0502020204030204" pitchFamily="34" charset="0"/>
            </a:endParaRPr>
          </a:p>
          <a:p>
            <a:pPr marL="457200" lvl="1" indent="0">
              <a:spcBef>
                <a:spcPts val="0"/>
              </a:spcBef>
              <a:spcAft>
                <a:spcPts val="0"/>
              </a:spcAft>
              <a:buClrTx/>
              <a:buSzTx/>
              <a:buNone/>
            </a:pPr>
            <a:endParaRPr lang="fr-FR" sz="2800" u="sng" dirty="0">
              <a:solidFill>
                <a:prstClr val="black"/>
              </a:solidFill>
              <a:latin typeface="Calibri" panose="020F0502020204030204" pitchFamily="34" charset="0"/>
              <a:cs typeface="Calibri" panose="020F0502020204030204" pitchFamily="34" charset="0"/>
            </a:endParaRPr>
          </a:p>
          <a:p>
            <a:endParaRPr lang="fr-FR" dirty="0"/>
          </a:p>
        </p:txBody>
      </p:sp>
      <p:sp>
        <p:nvSpPr>
          <p:cNvPr id="5" name="Espace réservé du contenu 3">
            <a:extLst>
              <a:ext uri="{FF2B5EF4-FFF2-40B4-BE49-F238E27FC236}">
                <a16:creationId xmlns:a16="http://schemas.microsoft.com/office/drawing/2014/main" id="{A22F448D-3971-4AFF-8051-2EBFF596415E}"/>
              </a:ext>
            </a:extLst>
          </p:cNvPr>
          <p:cNvSpPr txBox="1">
            <a:spLocks/>
          </p:cNvSpPr>
          <p:nvPr/>
        </p:nvSpPr>
        <p:spPr>
          <a:xfrm>
            <a:off x="1447800" y="2709332"/>
            <a:ext cx="9955693" cy="3318936"/>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457200" lvl="1" indent="0">
              <a:spcBef>
                <a:spcPts val="0"/>
              </a:spcBef>
              <a:spcAft>
                <a:spcPts val="0"/>
              </a:spcAft>
              <a:buClrTx/>
              <a:buSzTx/>
              <a:buFont typeface="Arial"/>
              <a:buNone/>
            </a:pPr>
            <a:r>
              <a:rPr lang="fr-FR" sz="2800" b="1" dirty="0">
                <a:solidFill>
                  <a:prstClr val="black"/>
                </a:solidFill>
                <a:latin typeface="Calibri" panose="020F0502020204030204" pitchFamily="34" charset="0"/>
                <a:cs typeface="Calibri" panose="020F0502020204030204" pitchFamily="34" charset="0"/>
              </a:rPr>
              <a:t>Conjugue au futur </a:t>
            </a:r>
            <a:r>
              <a:rPr lang="fr-FR" sz="2800" dirty="0">
                <a:solidFill>
                  <a:prstClr val="black"/>
                </a:solidFill>
                <a:latin typeface="Calibri" panose="020F0502020204030204" pitchFamily="34" charset="0"/>
                <a:cs typeface="Calibri" panose="020F0502020204030204" pitchFamily="34" charset="0"/>
              </a:rPr>
              <a:t>(dis « plus tard » dans tête) :</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on </a:t>
            </a:r>
            <a:r>
              <a:rPr lang="fr-FR" sz="2800" dirty="0">
                <a:solidFill>
                  <a:srgbClr val="0070C0"/>
                </a:solidFill>
                <a:latin typeface="Calibri" panose="020F0502020204030204" pitchFamily="34" charset="0"/>
                <a:cs typeface="Calibri" panose="020F0502020204030204" pitchFamily="34" charset="0"/>
              </a:rPr>
              <a:t>trouvera</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elle </a:t>
            </a:r>
            <a:r>
              <a:rPr lang="fr-FR" sz="2800" dirty="0">
                <a:solidFill>
                  <a:srgbClr val="0070C0"/>
                </a:solidFill>
                <a:latin typeface="Calibri" panose="020F0502020204030204" pitchFamily="34" charset="0"/>
                <a:cs typeface="Calibri" panose="020F0502020204030204" pitchFamily="34" charset="0"/>
              </a:rPr>
              <a:t>sera</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nous </a:t>
            </a:r>
            <a:r>
              <a:rPr lang="fr-FR" sz="2800" dirty="0">
                <a:solidFill>
                  <a:srgbClr val="0070C0"/>
                </a:solidFill>
                <a:latin typeface="Calibri" panose="020F0502020204030204" pitchFamily="34" charset="0"/>
                <a:cs typeface="Calibri" panose="020F0502020204030204" pitchFamily="34" charset="0"/>
              </a:rPr>
              <a:t>aurons</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Les cloches </a:t>
            </a:r>
            <a:r>
              <a:rPr lang="fr-FR" sz="2800" dirty="0">
                <a:solidFill>
                  <a:srgbClr val="0070C0"/>
                </a:solidFill>
                <a:latin typeface="Calibri" panose="020F0502020204030204" pitchFamily="34" charset="0"/>
                <a:cs typeface="Calibri" panose="020F0502020204030204" pitchFamily="34" charset="0"/>
              </a:rPr>
              <a:t>sonneront</a:t>
            </a:r>
            <a:r>
              <a:rPr lang="fr-FR" sz="2800" dirty="0">
                <a:solidFill>
                  <a:prstClr val="black"/>
                </a:solidFill>
                <a:latin typeface="Calibri" panose="020F0502020204030204" pitchFamily="34" charset="0"/>
                <a:cs typeface="Calibri" panose="020F0502020204030204" pitchFamily="34" charset="0"/>
              </a:rPr>
              <a:t>.</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vous </a:t>
            </a:r>
            <a:r>
              <a:rPr lang="fr-FR" sz="2800" dirty="0">
                <a:solidFill>
                  <a:srgbClr val="0070C0"/>
                </a:solidFill>
                <a:latin typeface="Calibri" panose="020F0502020204030204" pitchFamily="34" charset="0"/>
                <a:cs typeface="Calibri" panose="020F0502020204030204" pitchFamily="34" charset="0"/>
              </a:rPr>
              <a:t>direz</a:t>
            </a:r>
          </a:p>
          <a:p>
            <a:pPr lvl="1">
              <a:spcBef>
                <a:spcPts val="0"/>
              </a:spcBef>
              <a:spcAft>
                <a:spcPts val="0"/>
              </a:spcAft>
              <a:buClrTx/>
              <a:buSzTx/>
            </a:pPr>
            <a:r>
              <a:rPr lang="fr-FR" sz="2800" dirty="0">
                <a:solidFill>
                  <a:prstClr val="black"/>
                </a:solidFill>
                <a:latin typeface="Calibri" panose="020F0502020204030204" pitchFamily="34" charset="0"/>
                <a:cs typeface="Calibri" panose="020F0502020204030204" pitchFamily="34" charset="0"/>
              </a:rPr>
              <a:t>je </a:t>
            </a:r>
            <a:r>
              <a:rPr lang="fr-FR" sz="2800" dirty="0">
                <a:solidFill>
                  <a:srgbClr val="0070C0"/>
                </a:solidFill>
                <a:latin typeface="Calibri" panose="020F0502020204030204" pitchFamily="34" charset="0"/>
                <a:cs typeface="Calibri" panose="020F0502020204030204" pitchFamily="34" charset="0"/>
              </a:rPr>
              <a:t>voudrai</a:t>
            </a:r>
          </a:p>
          <a:p>
            <a:pPr lvl="1">
              <a:spcBef>
                <a:spcPts val="0"/>
              </a:spcBef>
              <a:spcAft>
                <a:spcPts val="0"/>
              </a:spcAft>
              <a:buClrTx/>
              <a:buSzTx/>
            </a:pPr>
            <a:endParaRPr lang="fr-FR" sz="2800" dirty="0">
              <a:solidFill>
                <a:prstClr val="black"/>
              </a:solidFill>
              <a:latin typeface="Calibri" panose="020F0502020204030204" pitchFamily="34" charset="0"/>
              <a:cs typeface="Calibri" panose="020F0502020204030204" pitchFamily="34" charset="0"/>
            </a:endParaRPr>
          </a:p>
          <a:p>
            <a:pPr lvl="1">
              <a:spcBef>
                <a:spcPts val="0"/>
              </a:spcBef>
              <a:spcAft>
                <a:spcPts val="0"/>
              </a:spcAft>
              <a:buClrTx/>
              <a:buSzTx/>
            </a:pPr>
            <a:endParaRPr lang="fr-FR" sz="2800" dirty="0">
              <a:solidFill>
                <a:prstClr val="black"/>
              </a:solidFill>
              <a:latin typeface="Calibri" panose="020F0502020204030204" pitchFamily="34" charset="0"/>
              <a:cs typeface="Calibri" panose="020F0502020204030204" pitchFamily="34" charset="0"/>
            </a:endParaRPr>
          </a:p>
          <a:p>
            <a:endParaRPr lang="fr-FR" dirty="0"/>
          </a:p>
        </p:txBody>
      </p:sp>
    </p:spTree>
    <p:extLst>
      <p:ext uri="{BB962C8B-B14F-4D97-AF65-F5344CB8AC3E}">
        <p14:creationId xmlns:p14="http://schemas.microsoft.com/office/powerpoint/2010/main" val="1876836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5491D-C451-4BCA-A29F-0AC2E5C4CFA6}"/>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Bilan</a:t>
            </a:r>
          </a:p>
        </p:txBody>
      </p:sp>
      <p:sp>
        <p:nvSpPr>
          <p:cNvPr id="3" name="Espace réservé du contenu 2">
            <a:extLst>
              <a:ext uri="{FF2B5EF4-FFF2-40B4-BE49-F238E27FC236}">
                <a16:creationId xmlns:a16="http://schemas.microsoft.com/office/drawing/2014/main" id="{E3AFA800-A0FE-43B3-B91F-42D1018EB8BD}"/>
              </a:ext>
            </a:extLst>
          </p:cNvPr>
          <p:cNvSpPr>
            <a:spLocks noGrp="1"/>
          </p:cNvSpPr>
          <p:nvPr>
            <p:ph idx="1"/>
          </p:nvPr>
        </p:nvSpPr>
        <p:spPr/>
        <p:txBody>
          <a:bodyPr>
            <a:noAutofit/>
          </a:bodyPr>
          <a:lstStyle/>
          <a:p>
            <a:r>
              <a:rPr lang="fr-FR" sz="3200" dirty="0">
                <a:latin typeface="Calibri" panose="020F0502020204030204" pitchFamily="34" charset="0"/>
                <a:cs typeface="Calibri" panose="020F0502020204030204" pitchFamily="34" charset="0"/>
              </a:rPr>
              <a:t>Si tu as bien validé la seconde chance, tu peux lire le </a:t>
            </a:r>
            <a:r>
              <a:rPr lang="fr-FR" sz="3200">
                <a:latin typeface="Calibri" panose="020F0502020204030204" pitchFamily="34" charset="0"/>
                <a:cs typeface="Calibri" panose="020F0502020204030204" pitchFamily="34" charset="0"/>
              </a:rPr>
              <a:t>texte 6 </a:t>
            </a:r>
            <a:r>
              <a:rPr lang="fr-FR" sz="3200" dirty="0">
                <a:latin typeface="Calibri" panose="020F0502020204030204" pitchFamily="34" charset="0"/>
                <a:cs typeface="Calibri" panose="020F0502020204030204" pitchFamily="34" charset="0"/>
              </a:rPr>
              <a:t>sur la diapo suivante.</a:t>
            </a:r>
          </a:p>
          <a:p>
            <a:r>
              <a:rPr lang="fr-FR" sz="3200" dirty="0">
                <a:latin typeface="Calibri" panose="020F0502020204030204" pitchFamily="34" charset="0"/>
                <a:cs typeface="Calibri" panose="020F0502020204030204" pitchFamily="34" charset="0"/>
              </a:rPr>
              <a:t>Si tu as toujours des erreurs, appelle ou envoie un message à la maîtresse pour voir ensemble ce qui te gêne pour progresser. </a:t>
            </a:r>
          </a:p>
        </p:txBody>
      </p:sp>
    </p:spTree>
    <p:extLst>
      <p:ext uri="{BB962C8B-B14F-4D97-AF65-F5344CB8AC3E}">
        <p14:creationId xmlns:p14="http://schemas.microsoft.com/office/powerpoint/2010/main" val="33443768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792</TotalTime>
  <Words>501</Words>
  <Application>Microsoft Office PowerPoint</Application>
  <PresentationFormat>Grand écran</PresentationFormat>
  <Paragraphs>58</Paragraphs>
  <Slides>12</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Garamond</vt:lpstr>
      <vt:lpstr>Organique</vt:lpstr>
      <vt:lpstr>Gagne ton chapitre !</vt:lpstr>
      <vt:lpstr>Gagne tes prochains textes de lecture  en validant les défis !</vt:lpstr>
      <vt:lpstr>Le futur</vt:lpstr>
      <vt:lpstr>Défi 6 : écris les phrases au futur : Dans ta tête, dis « Plus tard » au début de chaque phrase</vt:lpstr>
      <vt:lpstr>CORRECTION</vt:lpstr>
      <vt:lpstr>Résultats  </vt:lpstr>
      <vt:lpstr>Défi 6 : deuxième chance !</vt:lpstr>
      <vt:lpstr>CORRECTION</vt:lpstr>
      <vt:lpstr>Bilan</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 !</dc:title>
  <dc:creator>MHF</dc:creator>
  <cp:lastModifiedBy>MH</cp:lastModifiedBy>
  <cp:revision>52</cp:revision>
  <dcterms:created xsi:type="dcterms:W3CDTF">2020-04-05T10:23:13Z</dcterms:created>
  <dcterms:modified xsi:type="dcterms:W3CDTF">2022-08-14T07:00:58Z</dcterms:modified>
</cp:coreProperties>
</file>